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57" r:id="rId5"/>
    <p:sldId id="260" r:id="rId6"/>
    <p:sldId id="264" r:id="rId7"/>
    <p:sldId id="262" r:id="rId8"/>
    <p:sldId id="265" r:id="rId9"/>
    <p:sldId id="266" r:id="rId10"/>
    <p:sldId id="267" r:id="rId11"/>
    <p:sldId id="268"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0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491F9-BA26-4C44-9592-41C5A37BBB6A}" type="datetimeFigureOut">
              <a:rPr lang="en-US" smtClean="0"/>
              <a:t>5/15/2020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A95B1-D3D7-4D19-8D63-351942589FDD}" type="slidenum">
              <a:rPr lang="en-US" smtClean="0"/>
              <a:t>‹#›</a:t>
            </a:fld>
            <a:endParaRPr lang="en-US"/>
          </a:p>
        </p:txBody>
      </p:sp>
    </p:spTree>
    <p:extLst>
      <p:ext uri="{BB962C8B-B14F-4D97-AF65-F5344CB8AC3E}">
        <p14:creationId xmlns:p14="http://schemas.microsoft.com/office/powerpoint/2010/main" val="101586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954634-3049-4A58-A5C6-E8DA7C89AAB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4F200-365D-4BAE-AF59-F62EFFB8B0DD}" type="slidenum">
              <a:rPr lang="en-US" smtClean="0"/>
              <a:t>‹#›</a:t>
            </a:fld>
            <a:endParaRPr lang="en-US"/>
          </a:p>
        </p:txBody>
      </p:sp>
    </p:spTree>
    <p:extLst>
      <p:ext uri="{BB962C8B-B14F-4D97-AF65-F5344CB8AC3E}">
        <p14:creationId xmlns:p14="http://schemas.microsoft.com/office/powerpoint/2010/main" val="2416061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54634-3049-4A58-A5C6-E8DA7C89AAB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4F200-365D-4BAE-AF59-F62EFFB8B0DD}" type="slidenum">
              <a:rPr lang="en-US" smtClean="0"/>
              <a:t>‹#›</a:t>
            </a:fld>
            <a:endParaRPr lang="en-US"/>
          </a:p>
        </p:txBody>
      </p:sp>
    </p:spTree>
    <p:extLst>
      <p:ext uri="{BB962C8B-B14F-4D97-AF65-F5344CB8AC3E}">
        <p14:creationId xmlns:p14="http://schemas.microsoft.com/office/powerpoint/2010/main" val="28597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54634-3049-4A58-A5C6-E8DA7C89AAB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4F200-365D-4BAE-AF59-F62EFFB8B0DD}" type="slidenum">
              <a:rPr lang="en-US" smtClean="0"/>
              <a:t>‹#›</a:t>
            </a:fld>
            <a:endParaRPr lang="en-US"/>
          </a:p>
        </p:txBody>
      </p:sp>
    </p:spTree>
    <p:extLst>
      <p:ext uri="{BB962C8B-B14F-4D97-AF65-F5344CB8AC3E}">
        <p14:creationId xmlns:p14="http://schemas.microsoft.com/office/powerpoint/2010/main" val="341881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54634-3049-4A58-A5C6-E8DA7C89AAB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4F200-365D-4BAE-AF59-F62EFFB8B0DD}" type="slidenum">
              <a:rPr lang="en-US" smtClean="0"/>
              <a:t>‹#›</a:t>
            </a:fld>
            <a:endParaRPr lang="en-US"/>
          </a:p>
        </p:txBody>
      </p:sp>
    </p:spTree>
    <p:extLst>
      <p:ext uri="{BB962C8B-B14F-4D97-AF65-F5344CB8AC3E}">
        <p14:creationId xmlns:p14="http://schemas.microsoft.com/office/powerpoint/2010/main" val="163056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54634-3049-4A58-A5C6-E8DA7C89AAB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4F200-365D-4BAE-AF59-F62EFFB8B0DD}" type="slidenum">
              <a:rPr lang="en-US" smtClean="0"/>
              <a:t>‹#›</a:t>
            </a:fld>
            <a:endParaRPr lang="en-US"/>
          </a:p>
        </p:txBody>
      </p:sp>
    </p:spTree>
    <p:extLst>
      <p:ext uri="{BB962C8B-B14F-4D97-AF65-F5344CB8AC3E}">
        <p14:creationId xmlns:p14="http://schemas.microsoft.com/office/powerpoint/2010/main" val="292691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54634-3049-4A58-A5C6-E8DA7C89AAB1}"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4F200-365D-4BAE-AF59-F62EFFB8B0DD}" type="slidenum">
              <a:rPr lang="en-US" smtClean="0"/>
              <a:t>‹#›</a:t>
            </a:fld>
            <a:endParaRPr lang="en-US"/>
          </a:p>
        </p:txBody>
      </p:sp>
    </p:spTree>
    <p:extLst>
      <p:ext uri="{BB962C8B-B14F-4D97-AF65-F5344CB8AC3E}">
        <p14:creationId xmlns:p14="http://schemas.microsoft.com/office/powerpoint/2010/main" val="298210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54634-3049-4A58-A5C6-E8DA7C89AAB1}"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4F200-365D-4BAE-AF59-F62EFFB8B0DD}" type="slidenum">
              <a:rPr lang="en-US" smtClean="0"/>
              <a:t>‹#›</a:t>
            </a:fld>
            <a:endParaRPr lang="en-US"/>
          </a:p>
        </p:txBody>
      </p:sp>
    </p:spTree>
    <p:extLst>
      <p:ext uri="{BB962C8B-B14F-4D97-AF65-F5344CB8AC3E}">
        <p14:creationId xmlns:p14="http://schemas.microsoft.com/office/powerpoint/2010/main" val="37781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54634-3049-4A58-A5C6-E8DA7C89AAB1}" type="datetimeFigureOut">
              <a:rPr lang="en-US" smtClean="0"/>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4F200-365D-4BAE-AF59-F62EFFB8B0DD}" type="slidenum">
              <a:rPr lang="en-US" smtClean="0"/>
              <a:t>‹#›</a:t>
            </a:fld>
            <a:endParaRPr lang="en-US"/>
          </a:p>
        </p:txBody>
      </p:sp>
    </p:spTree>
    <p:extLst>
      <p:ext uri="{BB962C8B-B14F-4D97-AF65-F5344CB8AC3E}">
        <p14:creationId xmlns:p14="http://schemas.microsoft.com/office/powerpoint/2010/main" val="81348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54634-3049-4A58-A5C6-E8DA7C89AAB1}" type="datetimeFigureOut">
              <a:rPr lang="en-US" smtClean="0"/>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4F200-365D-4BAE-AF59-F62EFFB8B0DD}" type="slidenum">
              <a:rPr lang="en-US" smtClean="0"/>
              <a:t>‹#›</a:t>
            </a:fld>
            <a:endParaRPr lang="en-US"/>
          </a:p>
        </p:txBody>
      </p:sp>
    </p:spTree>
    <p:extLst>
      <p:ext uri="{BB962C8B-B14F-4D97-AF65-F5344CB8AC3E}">
        <p14:creationId xmlns:p14="http://schemas.microsoft.com/office/powerpoint/2010/main" val="321766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54634-3049-4A58-A5C6-E8DA7C89AAB1}"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4F200-365D-4BAE-AF59-F62EFFB8B0DD}" type="slidenum">
              <a:rPr lang="en-US" smtClean="0"/>
              <a:t>‹#›</a:t>
            </a:fld>
            <a:endParaRPr lang="en-US"/>
          </a:p>
        </p:txBody>
      </p:sp>
    </p:spTree>
    <p:extLst>
      <p:ext uri="{BB962C8B-B14F-4D97-AF65-F5344CB8AC3E}">
        <p14:creationId xmlns:p14="http://schemas.microsoft.com/office/powerpoint/2010/main" val="17311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54634-3049-4A58-A5C6-E8DA7C89AAB1}"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4F200-365D-4BAE-AF59-F62EFFB8B0DD}" type="slidenum">
              <a:rPr lang="en-US" smtClean="0"/>
              <a:t>‹#›</a:t>
            </a:fld>
            <a:endParaRPr lang="en-US"/>
          </a:p>
        </p:txBody>
      </p:sp>
    </p:spTree>
    <p:extLst>
      <p:ext uri="{BB962C8B-B14F-4D97-AF65-F5344CB8AC3E}">
        <p14:creationId xmlns:p14="http://schemas.microsoft.com/office/powerpoint/2010/main" val="129836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54634-3049-4A58-A5C6-E8DA7C89AAB1}" type="datetimeFigureOut">
              <a:rPr lang="en-US" smtClean="0"/>
              <a:t>5/15/2020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4F200-365D-4BAE-AF59-F62EFFB8B0DD}" type="slidenum">
              <a:rPr lang="en-US" smtClean="0"/>
              <a:t>‹#›</a:t>
            </a:fld>
            <a:endParaRPr lang="en-US"/>
          </a:p>
        </p:txBody>
      </p:sp>
    </p:spTree>
    <p:extLst>
      <p:ext uri="{BB962C8B-B14F-4D97-AF65-F5344CB8AC3E}">
        <p14:creationId xmlns:p14="http://schemas.microsoft.com/office/powerpoint/2010/main" val="3370140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47" y="3573016"/>
            <a:ext cx="8577114" cy="306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1" y="188640"/>
            <a:ext cx="25717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9129" y="75264"/>
            <a:ext cx="1459900" cy="16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7544" y="1179614"/>
            <a:ext cx="8136904" cy="2308324"/>
          </a:xfrm>
          <a:prstGeom prst="rect">
            <a:avLst/>
          </a:prstGeom>
          <a:solidFill>
            <a:srgbClr val="FF0000"/>
          </a:solidFill>
        </p:spPr>
        <p:txBody>
          <a:bodyPr wrap="square">
            <a:spAutoFit/>
          </a:bodyPr>
          <a:lstStyle/>
          <a:p>
            <a:r>
              <a:rPr lang="en-US" dirty="0" smtClean="0">
                <a:solidFill>
                  <a:schemeClr val="bg1"/>
                </a:solidFill>
              </a:rPr>
              <a:t>Our English topic this week is all about the text Jampires. If you haven’t already, tune into the Gordonbrock YouTube channel and listen to the story. It really is a JAM-TASTIC book. </a:t>
            </a:r>
          </a:p>
          <a:p>
            <a:endParaRPr lang="en-GB" dirty="0">
              <a:solidFill>
                <a:schemeClr val="bg1"/>
              </a:solidFill>
            </a:endParaRPr>
          </a:p>
          <a:p>
            <a:r>
              <a:rPr lang="en-GB" dirty="0" smtClean="0">
                <a:solidFill>
                  <a:schemeClr val="bg1"/>
                </a:solidFill>
              </a:rPr>
              <a:t>This week, we will be focussing on writing instructions. The Jampires want to make their own delicious jam dessert but they don’t know how to. Your mission is to write a jam-</a:t>
            </a:r>
            <a:r>
              <a:rPr lang="en-GB" dirty="0" err="1" smtClean="0">
                <a:solidFill>
                  <a:schemeClr val="bg1"/>
                </a:solidFill>
              </a:rPr>
              <a:t>tastic</a:t>
            </a:r>
            <a:r>
              <a:rPr lang="en-GB" dirty="0" smtClean="0">
                <a:solidFill>
                  <a:schemeClr val="bg1"/>
                </a:solidFill>
              </a:rPr>
              <a:t> set of instructions for the Jampires. </a:t>
            </a:r>
            <a:r>
              <a:rPr lang="en-GB" dirty="0">
                <a:solidFill>
                  <a:schemeClr val="bg1"/>
                </a:solidFill>
              </a:rPr>
              <a:t>I</a:t>
            </a:r>
            <a:r>
              <a:rPr lang="en-GB" dirty="0" smtClean="0">
                <a:solidFill>
                  <a:schemeClr val="bg1"/>
                </a:solidFill>
              </a:rPr>
              <a:t>t can be a recipe you’ve made before or a made up one. Our only wish is that it contains Jam!</a:t>
            </a:r>
            <a:endParaRPr lang="en-GB" dirty="0">
              <a:solidFill>
                <a:schemeClr val="bg1"/>
              </a:solidFill>
            </a:endParaRPr>
          </a:p>
        </p:txBody>
      </p:sp>
    </p:spTree>
    <p:extLst>
      <p:ext uri="{BB962C8B-B14F-4D97-AF65-F5344CB8AC3E}">
        <p14:creationId xmlns:p14="http://schemas.microsoft.com/office/powerpoint/2010/main" val="218267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16632"/>
            <a:ext cx="8955054" cy="3744416"/>
          </a:xfrm>
          <a:prstGeom prst="rect">
            <a:avLst/>
          </a:prstGeom>
        </p:spPr>
      </p:pic>
      <p:pic>
        <p:nvPicPr>
          <p:cNvPr id="2050" name="Picture 2" descr="IMG_20200112_1238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861049"/>
            <a:ext cx="3672408" cy="27543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G_20181205_1806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607016"/>
            <a:ext cx="2232248" cy="297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600" y="299698"/>
            <a:ext cx="7240910" cy="6524078"/>
          </a:xfrm>
          <a:prstGeom prst="rect">
            <a:avLst/>
          </a:prstGeom>
        </p:spPr>
      </p:pic>
    </p:spTree>
    <p:extLst>
      <p:ext uri="{BB962C8B-B14F-4D97-AF65-F5344CB8AC3E}">
        <p14:creationId xmlns:p14="http://schemas.microsoft.com/office/powerpoint/2010/main" val="68618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360045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16632"/>
            <a:ext cx="4587745" cy="611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9679" y="188640"/>
            <a:ext cx="4104456" cy="707886"/>
          </a:xfrm>
          <a:prstGeom prst="rect">
            <a:avLst/>
          </a:prstGeom>
          <a:solidFill>
            <a:srgbClr val="FF0000"/>
          </a:solidFill>
        </p:spPr>
        <p:txBody>
          <a:bodyPr wrap="square" rtlCol="0">
            <a:spAutoFit/>
          </a:bodyPr>
          <a:lstStyle/>
          <a:p>
            <a:r>
              <a:rPr lang="en-GB" sz="4000" dirty="0" smtClean="0">
                <a:solidFill>
                  <a:schemeClr val="bg1"/>
                </a:solidFill>
                <a:latin typeface="Chiller" pitchFamily="82" charset="0"/>
              </a:rPr>
              <a:t>Just for fun…. </a:t>
            </a:r>
            <a:endParaRPr lang="en-US" sz="4000" dirty="0">
              <a:solidFill>
                <a:schemeClr val="bg1"/>
              </a:solidFill>
              <a:latin typeface="Chiller" pitchFamily="82" charset="0"/>
            </a:endParaRPr>
          </a:p>
        </p:txBody>
      </p:sp>
    </p:spTree>
    <p:extLst>
      <p:ext uri="{BB962C8B-B14F-4D97-AF65-F5344CB8AC3E}">
        <p14:creationId xmlns:p14="http://schemas.microsoft.com/office/powerpoint/2010/main" val="64042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4902" y="1743425"/>
            <a:ext cx="6671707" cy="5005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7294" y="398671"/>
            <a:ext cx="8223149" cy="1200329"/>
          </a:xfrm>
          <a:prstGeom prst="rect">
            <a:avLst/>
          </a:prstGeom>
          <a:noFill/>
        </p:spPr>
        <p:txBody>
          <a:bodyPr wrap="none" rtlCol="0">
            <a:spAutoFit/>
          </a:bodyPr>
          <a:lstStyle/>
          <a:p>
            <a:r>
              <a:rPr lang="en-GB" dirty="0" smtClean="0">
                <a:solidFill>
                  <a:srgbClr val="FF0000"/>
                </a:solidFill>
              </a:rPr>
              <a:t>Imperative verbs </a:t>
            </a:r>
            <a:r>
              <a:rPr lang="en-GB" dirty="0" smtClean="0"/>
              <a:t>are also known as ‘bossy verbs’ because they tell people what to do!</a:t>
            </a:r>
          </a:p>
          <a:p>
            <a:r>
              <a:rPr lang="en-GB" dirty="0" smtClean="0"/>
              <a:t> E.g. </a:t>
            </a:r>
            <a:r>
              <a:rPr lang="en-GB" b="1" dirty="0" smtClean="0"/>
              <a:t>shut</a:t>
            </a:r>
            <a:r>
              <a:rPr lang="en-GB" dirty="0" smtClean="0"/>
              <a:t> the door or </a:t>
            </a:r>
            <a:r>
              <a:rPr lang="en-GB" b="1" dirty="0" smtClean="0"/>
              <a:t>turn</a:t>
            </a:r>
            <a:r>
              <a:rPr lang="en-GB" dirty="0" smtClean="0"/>
              <a:t> on the kettle</a:t>
            </a:r>
          </a:p>
          <a:p>
            <a:r>
              <a:rPr lang="en-GB" dirty="0" smtClean="0">
                <a:solidFill>
                  <a:srgbClr val="0070C0"/>
                </a:solidFill>
              </a:rPr>
              <a:t>Time connectives </a:t>
            </a:r>
            <a:r>
              <a:rPr lang="en-US" dirty="0" smtClean="0"/>
              <a:t>are words that join phrases or sentences together to help us </a:t>
            </a:r>
          </a:p>
          <a:p>
            <a:r>
              <a:rPr lang="en-US" dirty="0" smtClean="0"/>
              <a:t>understand when something is happening</a:t>
            </a:r>
            <a:endParaRPr lang="en-US" dirty="0"/>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044" y="1899449"/>
            <a:ext cx="6264696" cy="469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387289"/>
            <a:ext cx="1282427" cy="128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517232"/>
            <a:ext cx="1057885" cy="121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512" y="75982"/>
            <a:ext cx="4464496" cy="369332"/>
          </a:xfrm>
          <a:prstGeom prst="rect">
            <a:avLst/>
          </a:prstGeom>
          <a:solidFill>
            <a:srgbClr val="FF0000"/>
          </a:solidFill>
        </p:spPr>
        <p:txBody>
          <a:bodyPr wrap="square" rtlCol="0">
            <a:spAutoFit/>
          </a:bodyPr>
          <a:lstStyle/>
          <a:p>
            <a:r>
              <a:rPr lang="en-GB" dirty="0" smtClean="0">
                <a:solidFill>
                  <a:schemeClr val="bg1"/>
                </a:solidFill>
              </a:rPr>
              <a:t>To warm up our brains… </a:t>
            </a:r>
            <a:endParaRPr lang="en-US" dirty="0">
              <a:solidFill>
                <a:schemeClr val="bg1"/>
              </a:solidFill>
            </a:endParaRPr>
          </a:p>
        </p:txBody>
      </p:sp>
    </p:spTree>
    <p:extLst>
      <p:ext uri="{BB962C8B-B14F-4D97-AF65-F5344CB8AC3E}">
        <p14:creationId xmlns:p14="http://schemas.microsoft.com/office/powerpoint/2010/main" val="359267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86" y="712196"/>
            <a:ext cx="8350483" cy="626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88224" y="92587"/>
            <a:ext cx="2520280" cy="584775"/>
          </a:xfrm>
          <a:prstGeom prst="rect">
            <a:avLst/>
          </a:prstGeom>
          <a:solidFill>
            <a:schemeClr val="tx1"/>
          </a:solidFill>
        </p:spPr>
        <p:txBody>
          <a:bodyPr wrap="square" rtlCol="0">
            <a:spAutoFit/>
          </a:bodyPr>
          <a:lstStyle/>
          <a:p>
            <a:r>
              <a:rPr lang="en-GB" sz="1600" dirty="0" smtClean="0">
                <a:solidFill>
                  <a:schemeClr val="bg1"/>
                </a:solidFill>
              </a:rPr>
              <a:t>OPTIONAL – </a:t>
            </a:r>
          </a:p>
          <a:p>
            <a:r>
              <a:rPr lang="en-GB" sz="1600" dirty="0" smtClean="0">
                <a:solidFill>
                  <a:schemeClr val="bg1"/>
                </a:solidFill>
              </a:rPr>
              <a:t>Make the Jampire Jam Tarts </a:t>
            </a:r>
            <a:r>
              <a:rPr lang="en-GB" sz="1600" dirty="0" smtClean="0"/>
              <a:t> </a:t>
            </a:r>
            <a:endParaRPr lang="en-US" sz="1600" dirty="0"/>
          </a:p>
        </p:txBody>
      </p:sp>
      <p:sp>
        <p:nvSpPr>
          <p:cNvPr id="7" name="TextBox 6"/>
          <p:cNvSpPr txBox="1"/>
          <p:nvPr/>
        </p:nvSpPr>
        <p:spPr>
          <a:xfrm>
            <a:off x="107504" y="87134"/>
            <a:ext cx="6336704" cy="584775"/>
          </a:xfrm>
          <a:prstGeom prst="rect">
            <a:avLst/>
          </a:prstGeom>
          <a:solidFill>
            <a:srgbClr val="FF0000"/>
          </a:solidFill>
        </p:spPr>
        <p:txBody>
          <a:bodyPr wrap="square" rtlCol="0">
            <a:spAutoFit/>
          </a:bodyPr>
          <a:lstStyle/>
          <a:p>
            <a:r>
              <a:rPr lang="en-GB" sz="1600" dirty="0" smtClean="0">
                <a:solidFill>
                  <a:schemeClr val="bg1"/>
                </a:solidFill>
              </a:rPr>
              <a:t>Can you read through the instructions and identify the key features? Use the checklist to help you</a:t>
            </a:r>
            <a:endParaRPr lang="en-US" sz="1600" dirty="0">
              <a:solidFill>
                <a:schemeClr val="bg1"/>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737" y="3645024"/>
            <a:ext cx="4435107" cy="302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96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31942802"/>
              </p:ext>
            </p:extLst>
          </p:nvPr>
        </p:nvGraphicFramePr>
        <p:xfrm>
          <a:off x="611560" y="188640"/>
          <a:ext cx="8229600" cy="36576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endParaRPr lang="en-US" dirty="0">
                        <a:effectLs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78676"/>
            <a:ext cx="2722785" cy="40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147902"/>
            <a:ext cx="5400600" cy="5632311"/>
          </a:xfrm>
          <a:prstGeom prst="rect">
            <a:avLst/>
          </a:prstGeom>
          <a:solidFill>
            <a:srgbClr val="FF0000"/>
          </a:solidFill>
        </p:spPr>
        <p:txBody>
          <a:bodyPr wrap="square">
            <a:spAutoFit/>
          </a:bodyPr>
          <a:lstStyle/>
          <a:p>
            <a:r>
              <a:rPr lang="en-US" dirty="0">
                <a:solidFill>
                  <a:schemeClr val="bg1"/>
                </a:solidFill>
              </a:rPr>
              <a:t>Hi Year 3,</a:t>
            </a:r>
            <a:endParaRPr lang="en-US" dirty="0" smtClean="0">
              <a:solidFill>
                <a:schemeClr val="bg1"/>
              </a:solidFill>
              <a:effectLst/>
            </a:endParaRPr>
          </a:p>
          <a:p>
            <a:r>
              <a:rPr lang="en-US" dirty="0">
                <a:solidFill>
                  <a:schemeClr val="bg1"/>
                </a:solidFill>
              </a:rPr>
              <a:t/>
            </a:r>
            <a:br>
              <a:rPr lang="en-US" dirty="0">
                <a:solidFill>
                  <a:schemeClr val="bg1"/>
                </a:solidFill>
              </a:rPr>
            </a:br>
            <a:endParaRPr lang="en-US" dirty="0">
              <a:solidFill>
                <a:schemeClr val="bg1"/>
              </a:solidFill>
            </a:endParaRPr>
          </a:p>
          <a:p>
            <a:endParaRPr lang="en-US" dirty="0">
              <a:solidFill>
                <a:schemeClr val="bg1"/>
              </a:solidFill>
            </a:endParaRPr>
          </a:p>
          <a:p>
            <a:r>
              <a:rPr lang="en-US" dirty="0">
                <a:solidFill>
                  <a:schemeClr val="bg1"/>
                </a:solidFill>
              </a:rPr>
              <a:t>As you know, we love all kinds of jammy food and have decided to open a jam restaurant!</a:t>
            </a:r>
            <a:endParaRPr lang="en-US" dirty="0" smtClean="0">
              <a:solidFill>
                <a:schemeClr val="bg1"/>
              </a:solidFill>
              <a:effectLst/>
            </a:endParaRPr>
          </a:p>
          <a:p>
            <a:r>
              <a:rPr lang="en-US" dirty="0">
                <a:solidFill>
                  <a:schemeClr val="bg1"/>
                </a:solidFill>
              </a:rPr>
              <a:t/>
            </a:r>
            <a:br>
              <a:rPr lang="en-US" dirty="0">
                <a:solidFill>
                  <a:schemeClr val="bg1"/>
                </a:solidFill>
              </a:rPr>
            </a:br>
            <a:endParaRPr lang="en-US" dirty="0">
              <a:solidFill>
                <a:schemeClr val="bg1"/>
              </a:solidFill>
            </a:endParaRPr>
          </a:p>
          <a:p>
            <a:r>
              <a:rPr lang="en-US" dirty="0">
                <a:solidFill>
                  <a:schemeClr val="bg1"/>
                </a:solidFill>
              </a:rPr>
              <a:t>We can't wait to finalise the new menu for the JAMporium.</a:t>
            </a:r>
            <a:endParaRPr lang="en-US" dirty="0" smtClean="0">
              <a:solidFill>
                <a:schemeClr val="bg1"/>
              </a:solidFill>
              <a:effectLst/>
            </a:endParaRPr>
          </a:p>
          <a:p>
            <a:r>
              <a:rPr lang="en-US" dirty="0">
                <a:solidFill>
                  <a:schemeClr val="bg1"/>
                </a:solidFill>
              </a:rPr>
              <a:t/>
            </a:r>
            <a:br>
              <a:rPr lang="en-US" dirty="0">
                <a:solidFill>
                  <a:schemeClr val="bg1"/>
                </a:solidFill>
              </a:rPr>
            </a:br>
            <a:endParaRPr lang="en-US" dirty="0">
              <a:solidFill>
                <a:schemeClr val="bg1"/>
              </a:solidFill>
            </a:endParaRPr>
          </a:p>
          <a:p>
            <a:r>
              <a:rPr lang="en-US" dirty="0">
                <a:solidFill>
                  <a:schemeClr val="bg1"/>
                </a:solidFill>
              </a:rPr>
              <a:t>We've got a few ideas, but need your help to </a:t>
            </a:r>
            <a:r>
              <a:rPr lang="en-US" dirty="0" smtClean="0">
                <a:solidFill>
                  <a:schemeClr val="bg1"/>
                </a:solidFill>
              </a:rPr>
              <a:t>design and write </a:t>
            </a:r>
            <a:r>
              <a:rPr lang="en-US" dirty="0">
                <a:solidFill>
                  <a:schemeClr val="bg1"/>
                </a:solidFill>
              </a:rPr>
              <a:t>some new recipes for our new menu</a:t>
            </a:r>
            <a:r>
              <a:rPr lang="en-US" dirty="0" smtClean="0">
                <a:solidFill>
                  <a:schemeClr val="bg1"/>
                </a:solidFill>
              </a:rPr>
              <a:t>. </a:t>
            </a:r>
          </a:p>
          <a:p>
            <a:endParaRPr lang="en-US" dirty="0">
              <a:solidFill>
                <a:schemeClr val="bg1"/>
              </a:solidFill>
            </a:endParaRPr>
          </a:p>
          <a:p>
            <a:r>
              <a:rPr lang="en-US" dirty="0">
                <a:solidFill>
                  <a:schemeClr val="bg1"/>
                </a:solidFill>
              </a:rPr>
              <a:t>Please help!</a:t>
            </a:r>
            <a:endParaRPr lang="en-US" dirty="0" smtClean="0">
              <a:solidFill>
                <a:schemeClr val="bg1"/>
              </a:solidFill>
              <a:effectLst/>
            </a:endParaRPr>
          </a:p>
          <a:p>
            <a:r>
              <a:rPr lang="en-US" dirty="0">
                <a:solidFill>
                  <a:schemeClr val="bg1"/>
                </a:solidFill>
              </a:rPr>
              <a:t/>
            </a:r>
            <a:br>
              <a:rPr lang="en-US" dirty="0">
                <a:solidFill>
                  <a:schemeClr val="bg1"/>
                </a:solidFill>
              </a:rPr>
            </a:br>
            <a:r>
              <a:rPr lang="en-US" dirty="0" smtClean="0">
                <a:solidFill>
                  <a:schemeClr val="bg1"/>
                </a:solidFill>
              </a:rPr>
              <a:t>Thank </a:t>
            </a:r>
            <a:r>
              <a:rPr lang="en-US" dirty="0">
                <a:solidFill>
                  <a:schemeClr val="bg1"/>
                </a:solidFill>
              </a:rPr>
              <a:t>you,</a:t>
            </a:r>
            <a:endParaRPr lang="en-US" dirty="0" smtClean="0">
              <a:solidFill>
                <a:schemeClr val="bg1"/>
              </a:solidFill>
              <a:effectLst/>
            </a:endParaRPr>
          </a:p>
          <a:p>
            <a:endParaRPr lang="en-US" dirty="0" smtClean="0">
              <a:solidFill>
                <a:schemeClr val="bg1"/>
              </a:solidFill>
            </a:endParaRPr>
          </a:p>
          <a:p>
            <a:r>
              <a:rPr lang="en-US" dirty="0" smtClean="0">
                <a:solidFill>
                  <a:schemeClr val="bg1"/>
                </a:solidFill>
              </a:rPr>
              <a:t>The </a:t>
            </a:r>
            <a:r>
              <a:rPr lang="en-US" dirty="0">
                <a:solidFill>
                  <a:schemeClr val="bg1"/>
                </a:solidFill>
              </a:rPr>
              <a:t>Jampires </a:t>
            </a: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653136"/>
            <a:ext cx="3014117" cy="175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17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inner Plate Sketch at PaintingValley.com | Explore collection of ..."/>
          <p:cNvPicPr>
            <a:picLocks noChangeAspect="1" noChangeArrowheads="1"/>
          </p:cNvPicPr>
          <p:nvPr/>
        </p:nvPicPr>
        <p:blipFill rotWithShape="1">
          <a:blip r:embed="rId2">
            <a:extLst>
              <a:ext uri="{28A0092B-C50C-407E-A947-70E740481C1C}">
                <a14:useLocalDpi xmlns:a14="http://schemas.microsoft.com/office/drawing/2010/main" val="0"/>
              </a:ext>
            </a:extLst>
          </a:blip>
          <a:srcRect l="1121" t="2022" r="5852" b="4092"/>
          <a:stretch/>
        </p:blipFill>
        <p:spPr bwMode="auto">
          <a:xfrm>
            <a:off x="827584" y="836712"/>
            <a:ext cx="7911933" cy="53269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16632"/>
            <a:ext cx="1282427" cy="128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0308" y="75264"/>
            <a:ext cx="1063637" cy="121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91680" y="188640"/>
            <a:ext cx="4032448" cy="369332"/>
          </a:xfrm>
          <a:prstGeom prst="rect">
            <a:avLst/>
          </a:prstGeom>
          <a:solidFill>
            <a:srgbClr val="FF0000"/>
          </a:solidFill>
        </p:spPr>
        <p:txBody>
          <a:bodyPr wrap="square" rtlCol="0">
            <a:spAutoFit/>
          </a:bodyPr>
          <a:lstStyle/>
          <a:p>
            <a:r>
              <a:rPr lang="en-GB" dirty="0" smtClean="0">
                <a:solidFill>
                  <a:schemeClr val="bg1"/>
                </a:solidFill>
              </a:rPr>
              <a:t>Design a delicious jam based dessert </a:t>
            </a:r>
            <a:endParaRPr lang="en-US" dirty="0">
              <a:solidFill>
                <a:schemeClr val="bg1"/>
              </a:solidFill>
            </a:endParaRPr>
          </a:p>
        </p:txBody>
      </p:sp>
    </p:spTree>
    <p:extLst>
      <p:ext uri="{BB962C8B-B14F-4D97-AF65-F5344CB8AC3E}">
        <p14:creationId xmlns:p14="http://schemas.microsoft.com/office/powerpoint/2010/main" val="196006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6" y="915892"/>
            <a:ext cx="4396148" cy="565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8161" y="188640"/>
            <a:ext cx="8745984" cy="646331"/>
          </a:xfrm>
          <a:prstGeom prst="rect">
            <a:avLst/>
          </a:prstGeom>
          <a:solidFill>
            <a:srgbClr val="FF0000"/>
          </a:solidFill>
        </p:spPr>
        <p:txBody>
          <a:bodyPr wrap="square">
            <a:spAutoFit/>
          </a:bodyPr>
          <a:lstStyle/>
          <a:p>
            <a:r>
              <a:rPr lang="en-US" dirty="0" smtClean="0">
                <a:solidFill>
                  <a:schemeClr val="bg1"/>
                </a:solidFill>
              </a:rPr>
              <a:t>The Jampires now need your recipe! Use the instructions checklist and word mat to help you write a set of instructions. </a:t>
            </a:r>
            <a:r>
              <a:rPr lang="en-GB" dirty="0" smtClean="0">
                <a:solidFill>
                  <a:schemeClr val="bg1"/>
                </a:solidFill>
              </a:rPr>
              <a:t>Your instructions should look similar to this layout</a:t>
            </a:r>
            <a:endParaRPr lang="en-US" dirty="0">
              <a:solidFill>
                <a:schemeClr val="bg1"/>
              </a:solidFill>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519" y="915892"/>
            <a:ext cx="4321562"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974" y="3717951"/>
            <a:ext cx="4435107" cy="302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18161" y="915892"/>
            <a:ext cx="4465712" cy="58254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0877" y="1056322"/>
            <a:ext cx="2520280" cy="280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94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5965"/>
            <a:ext cx="886388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37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1143000"/>
          </a:xfrm>
        </p:spPr>
        <p:txBody>
          <a:bodyPr>
            <a:normAutofit/>
          </a:bodyPr>
          <a:lstStyle/>
          <a:p>
            <a:r>
              <a:rPr lang="en-GB" sz="3600" dirty="0" smtClean="0"/>
              <a:t>Now it’s your turn to be the teacher!</a:t>
            </a:r>
            <a:endParaRPr lang="en-GB" sz="3600" dirty="0"/>
          </a:p>
        </p:txBody>
      </p:sp>
      <p:sp>
        <p:nvSpPr>
          <p:cNvPr id="3" name="Content Placeholder 2"/>
          <p:cNvSpPr>
            <a:spLocks noGrp="1"/>
          </p:cNvSpPr>
          <p:nvPr>
            <p:ph idx="1"/>
          </p:nvPr>
        </p:nvSpPr>
        <p:spPr>
          <a:xfrm>
            <a:off x="457200" y="1916832"/>
            <a:ext cx="8229600" cy="4209331"/>
          </a:xfrm>
        </p:spPr>
        <p:txBody>
          <a:bodyPr>
            <a:normAutofit/>
          </a:bodyPr>
          <a:lstStyle/>
          <a:p>
            <a:r>
              <a:rPr lang="en-GB" sz="2800" dirty="0" smtClean="0"/>
              <a:t>Mrs Barber has written some instructions on how to make beeswax wraps.  Can you read it and check if she has used all the correct features? Did she include time connectives and imperative verbs?  Look on the next three pages to mark Mrs Barber’s work…</a:t>
            </a:r>
          </a:p>
        </p:txBody>
      </p:sp>
      <p:pic>
        <p:nvPicPr>
          <p:cNvPr id="1028" name="Picture 4" descr="Cartoon male teacher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7960"/>
          <a:stretch/>
        </p:blipFill>
        <p:spPr bwMode="auto">
          <a:xfrm>
            <a:off x="7578577" y="332656"/>
            <a:ext cx="1116611"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437112"/>
            <a:ext cx="504056" cy="56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Exam Marking - QA Associates in Derbyshire : QA Associates"/>
          <p:cNvPicPr>
            <a:picLocks noChangeAspect="1" noChangeArrowheads="1"/>
          </p:cNvPicPr>
          <p:nvPr/>
        </p:nvPicPr>
        <p:blipFill rotWithShape="1">
          <a:blip r:embed="rId4">
            <a:extLst>
              <a:ext uri="{28A0092B-C50C-407E-A947-70E740481C1C}">
                <a14:useLocalDpi xmlns:a14="http://schemas.microsoft.com/office/drawing/2010/main" val="0"/>
              </a:ext>
            </a:extLst>
          </a:blip>
          <a:srcRect l="17153" r="18576" b="24063"/>
          <a:stretch/>
        </p:blipFill>
        <p:spPr bwMode="auto">
          <a:xfrm>
            <a:off x="611560" y="5013176"/>
            <a:ext cx="345355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5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6544" y="0"/>
            <a:ext cx="8847944" cy="6858000"/>
          </a:xfrm>
          <a:prstGeom prst="rect">
            <a:avLst/>
          </a:prstGeom>
        </p:spPr>
      </p:pic>
    </p:spTree>
    <p:extLst>
      <p:ext uri="{BB962C8B-B14F-4D97-AF65-F5344CB8AC3E}">
        <p14:creationId xmlns:p14="http://schemas.microsoft.com/office/powerpoint/2010/main" val="145613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282</Words>
  <Application>Microsoft Office PowerPoint</Application>
  <PresentationFormat>On-screen Show (4:3)</PresentationFormat>
  <Paragraphs>29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Chiller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it’s your turn to be the teacher!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Anne-Marie Kucukkaramuklu</cp:lastModifiedBy>
  <cp:revision>36</cp:revision>
  <dcterms:created xsi:type="dcterms:W3CDTF">2020-05-14T10:03:25Z</dcterms:created>
  <dcterms:modified xsi:type="dcterms:W3CDTF">2020-05-15T12:28:37Z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